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3" r:id="rId4"/>
    <p:sldId id="266" r:id="rId5"/>
    <p:sldId id="295" r:id="rId6"/>
    <p:sldId id="270" r:id="rId7"/>
    <p:sldId id="294" r:id="rId8"/>
    <p:sldId id="276" r:id="rId9"/>
    <p:sldId id="277" r:id="rId10"/>
    <p:sldId id="279" r:id="rId11"/>
    <p:sldId id="281" r:id="rId12"/>
    <p:sldId id="282" r:id="rId13"/>
    <p:sldId id="284" r:id="rId14"/>
    <p:sldId id="289" r:id="rId15"/>
    <p:sldId id="287" r:id="rId16"/>
    <p:sldId id="286" r:id="rId17"/>
    <p:sldId id="292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56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92464-6153-3146-A380-4418240784E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23560-F631-0A40-93F6-74ACE34F6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2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23560-F631-0A40-93F6-74ACE34F63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7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632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70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58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5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25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01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94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0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37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919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42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2488-F867-7748-A9CA-64A926433E5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77D6-5C93-0247-BE90-D8F3A50A7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796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ahumanities.org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L logo - color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10" y="3011335"/>
            <a:ext cx="3691069" cy="2791817"/>
          </a:xfrm>
          <a:prstGeom prst="rect">
            <a:avLst/>
          </a:prstGeom>
        </p:spPr>
      </p:pic>
      <p:pic>
        <p:nvPicPr>
          <p:cNvPr id="6" name="Picture 5" descr="Highresblu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39" y="459611"/>
            <a:ext cx="6472366" cy="1750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147" y="3328835"/>
            <a:ext cx="4465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Pennsylvania Legislative Arts &amp; Culture Caucus</a:t>
            </a:r>
          </a:p>
          <a:p>
            <a:endParaRPr lang="en-US" sz="3200" dirty="0"/>
          </a:p>
          <a:p>
            <a:r>
              <a:rPr lang="en-US" sz="3200" dirty="0" smtClean="0"/>
              <a:t>September 30, 2015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92044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Carnegie Library of Pittsburgh—Hazelwood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92" y="1417638"/>
            <a:ext cx="2718816" cy="21701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58" y="3926138"/>
            <a:ext cx="2859024" cy="2151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36" y="1900584"/>
            <a:ext cx="2791968" cy="4187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950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L logo - color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65" y="317500"/>
            <a:ext cx="3546205" cy="2682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25" y="3381375"/>
            <a:ext cx="807836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Participating </a:t>
            </a:r>
            <a:r>
              <a:rPr lang="en-US" sz="2800" dirty="0"/>
              <a:t>in discussions and </a:t>
            </a:r>
            <a:r>
              <a:rPr lang="en-US" sz="2800" dirty="0" smtClean="0"/>
              <a:t>activities.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Expressing </a:t>
            </a:r>
            <a:r>
              <a:rPr lang="en-US" sz="2800" dirty="0"/>
              <a:t>thoughts and feelings to </a:t>
            </a:r>
            <a:r>
              <a:rPr lang="en-US" sz="2800" dirty="0" smtClean="0"/>
              <a:t>others.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Understanding </a:t>
            </a:r>
            <a:r>
              <a:rPr lang="en-US" sz="2800" dirty="0"/>
              <a:t>others’ </a:t>
            </a:r>
            <a:r>
              <a:rPr lang="en-US" sz="2800" dirty="0" smtClean="0"/>
              <a:t>viewpoints.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Forming </a:t>
            </a:r>
            <a:r>
              <a:rPr lang="en-US" sz="2800" dirty="0"/>
              <a:t>friendships</a:t>
            </a:r>
            <a:r>
              <a:rPr lang="en-US" sz="28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1847036"/>
            <a:ext cx="388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 in 10 participants felt more confident</a:t>
            </a:r>
          </a:p>
        </p:txBody>
      </p:sp>
    </p:spTree>
    <p:extLst>
      <p:ext uri="{BB962C8B-B14F-4D97-AF65-F5344CB8AC3E}">
        <p14:creationId xmlns="" xmlns:p14="http://schemas.microsoft.com/office/powerpoint/2010/main" val="62176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L logo - color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70" y="269875"/>
            <a:ext cx="3546205" cy="2682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123" y="3248074"/>
            <a:ext cx="7604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They </a:t>
            </a:r>
            <a:r>
              <a:rPr lang="en-US" sz="2800" dirty="0"/>
              <a:t>would go to the library to hang </a:t>
            </a:r>
            <a:r>
              <a:rPr lang="en-US" sz="2800" dirty="0" smtClean="0"/>
              <a:t>out. 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Recommend </a:t>
            </a:r>
            <a:r>
              <a:rPr lang="en-US" sz="2800" dirty="0"/>
              <a:t>that their friends </a:t>
            </a:r>
            <a:r>
              <a:rPr lang="en-US" sz="2800" dirty="0" smtClean="0"/>
              <a:t>visit. 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Assist </a:t>
            </a:r>
            <a:r>
              <a:rPr lang="en-US" sz="2800" dirty="0"/>
              <a:t>library staff in developing new programs.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251" y="2013039"/>
            <a:ext cx="3889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90 percent of participants say </a:t>
            </a:r>
          </a:p>
        </p:txBody>
      </p:sp>
    </p:spTree>
    <p:extLst>
      <p:ext uri="{BB962C8B-B14F-4D97-AF65-F5344CB8AC3E}">
        <p14:creationId xmlns="" xmlns:p14="http://schemas.microsoft.com/office/powerpoint/2010/main" val="252843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5399088"/>
            <a:ext cx="8458200" cy="1363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57 libraries and more than 400 teenagers </a:t>
            </a:r>
            <a:r>
              <a:rPr lang="en-US" sz="2800" dirty="0" smtClean="0">
                <a:solidFill>
                  <a:schemeClr val="tx1"/>
                </a:solidFill>
              </a:rPr>
              <a:t>have participated in Teen Reading Lounge to date.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631286"/>
            <a:ext cx="7457414" cy="4799552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674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L logo - color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70" y="269875"/>
            <a:ext cx="3546205" cy="2682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0248" y="3454449"/>
            <a:ext cx="7604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lvl="0"/>
            <a:r>
              <a:rPr lang="en-US" sz="2800" dirty="0"/>
              <a:t>In 2016 we will launch a Teen Reading Lounge low-income pilot </a:t>
            </a:r>
            <a:r>
              <a:rPr lang="en-US" sz="2800" dirty="0" smtClean="0"/>
              <a:t>program.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Half </a:t>
            </a:r>
            <a:r>
              <a:rPr lang="en-US" sz="2800" dirty="0"/>
              <a:t>of all the </a:t>
            </a:r>
            <a:r>
              <a:rPr lang="en-US" sz="2800" dirty="0" smtClean="0"/>
              <a:t>Teen Reading Lounges </a:t>
            </a:r>
            <a:r>
              <a:rPr lang="en-US" sz="2800" dirty="0"/>
              <a:t>we launch that year </a:t>
            </a:r>
            <a:r>
              <a:rPr lang="en-US" sz="2800" dirty="0" smtClean="0"/>
              <a:t>will be in </a:t>
            </a:r>
            <a:r>
              <a:rPr lang="en-US" sz="2800" dirty="0"/>
              <a:t>low-income areas. </a:t>
            </a:r>
          </a:p>
        </p:txBody>
      </p:sp>
    </p:spTree>
    <p:extLst>
      <p:ext uri="{BB962C8B-B14F-4D97-AF65-F5344CB8AC3E}">
        <p14:creationId xmlns="" xmlns:p14="http://schemas.microsoft.com/office/powerpoint/2010/main" val="172740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12" y="2678389"/>
            <a:ext cx="4827268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4714" y="474598"/>
            <a:ext cx="74389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An investment in quality afterschool programs like Teen Reading Lounge offers a clear return on investment. </a:t>
            </a:r>
          </a:p>
        </p:txBody>
      </p:sp>
    </p:spTree>
    <p:extLst>
      <p:ext uri="{BB962C8B-B14F-4D97-AF65-F5344CB8AC3E}">
        <p14:creationId xmlns="" xmlns:p14="http://schemas.microsoft.com/office/powerpoint/2010/main" val="40960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94" y="3027722"/>
            <a:ext cx="4876800" cy="3657600"/>
          </a:xfrm>
          <a:prstGeom prst="rect">
            <a:avLst/>
          </a:prstGeom>
          <a:ln>
            <a:solidFill>
              <a:schemeClr val="tx1">
                <a:alpha val="4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75632" y="442399"/>
            <a:ext cx="7389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Help </a:t>
            </a:r>
            <a:r>
              <a:rPr lang="en-US" sz="3600" b="1" dirty="0" smtClean="0"/>
              <a:t>Pennsylvania </a:t>
            </a:r>
            <a:r>
              <a:rPr lang="en-US" sz="3600" b="1" dirty="0"/>
              <a:t>teens </a:t>
            </a:r>
            <a:r>
              <a:rPr lang="en-US" sz="3600" b="1" dirty="0" smtClean="0"/>
              <a:t>become engaged citizens </a:t>
            </a:r>
            <a:r>
              <a:rPr lang="en-US" sz="3600" b="1" dirty="0"/>
              <a:t>in their communities and productive members of the workforce.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8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68915"/>
            <a:ext cx="239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/>
              <a:t>Thank you.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1" y="2242453"/>
            <a:ext cx="8583718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3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`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4542" y="1447800"/>
            <a:ext cx="566737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 smtClean="0"/>
              <a:t>Connect </a:t>
            </a:r>
            <a:r>
              <a:rPr lang="en-US" sz="3600" b="1" dirty="0"/>
              <a:t>with us!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pPr marL="0" indent="0">
              <a:buNone/>
            </a:pPr>
            <a:r>
              <a:rPr lang="en-US" sz="2800" dirty="0" smtClean="0"/>
              <a:t>Learn </a:t>
            </a:r>
            <a:r>
              <a:rPr lang="en-US" sz="2800" dirty="0"/>
              <a:t>more at </a:t>
            </a:r>
            <a:r>
              <a:rPr lang="en-US" sz="2800" u="sng" dirty="0">
                <a:hlinkClick r:id="rId3"/>
              </a:rPr>
              <a:t>pahumanities.org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03" y="5164570"/>
            <a:ext cx="645101" cy="64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42" y="5207000"/>
            <a:ext cx="602672" cy="60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87" y="5164570"/>
            <a:ext cx="645102" cy="64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ighresblu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584"/>
            <a:ext cx="6472366" cy="1750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41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6132"/>
            <a:ext cx="8229600" cy="32681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Pennsylvania Humanities Council is the primary champion of the humanities in Pennsylvania.</a:t>
            </a:r>
          </a:p>
          <a:p>
            <a:endParaRPr lang="en-US" dirty="0" smtClean="0"/>
          </a:p>
          <a:p>
            <a:r>
              <a:rPr lang="en-US" sz="2800" dirty="0" smtClean="0"/>
              <a:t>We connect Pennsylvanians to each other through stories, ideas, and experiences that can change lives and transform communities.</a:t>
            </a:r>
            <a:endParaRPr lang="en-US" sz="2800" dirty="0"/>
          </a:p>
        </p:txBody>
      </p:sp>
      <p:pic>
        <p:nvPicPr>
          <p:cNvPr id="4" name="Picture 3" descr="Highresblu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338668"/>
            <a:ext cx="6472366" cy="1750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039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267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i="1" dirty="0" smtClean="0"/>
              <a:t>Pennsylvania has a crucial need for humanities-based afterschool programs.</a:t>
            </a:r>
          </a:p>
          <a:p>
            <a:endParaRPr lang="en-US" sz="2400" dirty="0" smtClean="0"/>
          </a:p>
          <a:p>
            <a:r>
              <a:rPr lang="en-US" sz="2800" dirty="0" smtClean="0"/>
              <a:t>More </a:t>
            </a:r>
            <a:r>
              <a:rPr lang="en-US" sz="2800" dirty="0"/>
              <a:t>than half of school-age children in Pennsylvania live in poverty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r>
              <a:rPr lang="en-US" sz="2800" dirty="0" smtClean="0"/>
              <a:t>Nationally </a:t>
            </a:r>
            <a:r>
              <a:rPr lang="en-US" sz="2800" dirty="0"/>
              <a:t>the academic achievement gap between students from lower- and higher-income families has grown 40% in 30 </a:t>
            </a:r>
            <a:r>
              <a:rPr lang="en-US" sz="2800" dirty="0" smtClean="0"/>
              <a:t>years.</a:t>
            </a:r>
          </a:p>
          <a:p>
            <a:endParaRPr lang="en-US" sz="2400" dirty="0"/>
          </a:p>
          <a:p>
            <a:r>
              <a:rPr lang="en-US" sz="2800" dirty="0" smtClean="0"/>
              <a:t>The </a:t>
            </a:r>
            <a:r>
              <a:rPr lang="en-US" sz="2800" dirty="0"/>
              <a:t>student achievement gap in Pennsylvania is among the widest in the </a:t>
            </a:r>
            <a:r>
              <a:rPr lang="en-US" sz="2800" dirty="0" smtClean="0"/>
              <a:t>nation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4681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068"/>
            <a:ext cx="8229600" cy="5635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/>
              <a:t>The </a:t>
            </a:r>
            <a:r>
              <a:rPr lang="en-US" sz="3600" b="1" i="1" dirty="0"/>
              <a:t>achievement gap </a:t>
            </a:r>
            <a:r>
              <a:rPr lang="en-US" sz="3600" b="1" i="1" dirty="0" smtClean="0"/>
              <a:t>has a drastic effect on Pennsylvania’s economy and its workforce.</a:t>
            </a:r>
            <a:endParaRPr lang="en-US" sz="3600" b="1" i="1" dirty="0"/>
          </a:p>
          <a:p>
            <a:endParaRPr lang="en-US" dirty="0" smtClean="0"/>
          </a:p>
          <a:p>
            <a:r>
              <a:rPr lang="en-US" sz="2800" dirty="0" smtClean="0"/>
              <a:t>Estimated </a:t>
            </a:r>
            <a:r>
              <a:rPr lang="en-US" sz="2800" dirty="0"/>
              <a:t>annual cost of $1 billion to $3 billion in lost earnings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Potential </a:t>
            </a:r>
            <a:r>
              <a:rPr lang="en-US" sz="2800" dirty="0"/>
              <a:t>gain </a:t>
            </a:r>
            <a:r>
              <a:rPr lang="en-US" sz="2800" dirty="0" smtClean="0"/>
              <a:t>of </a:t>
            </a:r>
            <a:r>
              <a:rPr lang="en-US" sz="2800" dirty="0"/>
              <a:t>$5.1 billion in </a:t>
            </a:r>
            <a:r>
              <a:rPr lang="en-US" sz="2800" dirty="0" smtClean="0"/>
              <a:t>lifetime earnings </a:t>
            </a:r>
            <a:r>
              <a:rPr lang="en-US" sz="2800" dirty="0"/>
              <a:t>if the achievement gap were </a:t>
            </a:r>
            <a:r>
              <a:rPr lang="en-US" sz="2800" dirty="0" smtClean="0"/>
              <a:t>addressed.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22222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68" y="2416159"/>
            <a:ext cx="4110525" cy="2743200"/>
          </a:xfrm>
          <a:prstGeom prst="rect">
            <a:avLst/>
          </a:prstGeom>
          <a:ln>
            <a:solidFill>
              <a:schemeClr val="tx1">
                <a:alpha val="41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25214" y="464722"/>
            <a:ext cx="768306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Youth who participate in quality afterschool programs have 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Better academic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 outcomes</a:t>
            </a:r>
            <a:r>
              <a:rPr lang="en-US" sz="28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Better school </a:t>
            </a:r>
            <a:endParaRPr lang="en-US" sz="2800" dirty="0" smtClean="0"/>
          </a:p>
          <a:p>
            <a:r>
              <a:rPr lang="en-US" sz="2800" dirty="0"/>
              <a:t>	 </a:t>
            </a:r>
            <a:r>
              <a:rPr lang="en-US" sz="2800" dirty="0" smtClean="0"/>
              <a:t>attendance</a:t>
            </a:r>
            <a:r>
              <a:rPr lang="en-US" sz="28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Lower incidence </a:t>
            </a:r>
            <a:endParaRPr lang="en-US" sz="2800" dirty="0" smtClean="0"/>
          </a:p>
          <a:p>
            <a:r>
              <a:rPr lang="en-US" sz="2800" dirty="0" smtClean="0"/>
              <a:t>	 of experimenting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with drugs </a:t>
            </a:r>
            <a:r>
              <a:rPr lang="en-US" sz="2800" dirty="0"/>
              <a:t>and alcohol.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9427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466" y="880534"/>
            <a:ext cx="7789333" cy="524563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Yet more </a:t>
            </a:r>
            <a:r>
              <a:rPr lang="en-US" sz="3600" dirty="0"/>
              <a:t>than half a million children in Pennsylvania need, but don’t have, quality afterschool </a:t>
            </a:r>
            <a:r>
              <a:rPr lang="en-US" sz="3600" dirty="0" smtClean="0"/>
              <a:t>programs.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Teens in particular are often </a:t>
            </a:r>
            <a:r>
              <a:rPr lang="en-US" sz="3600" dirty="0" smtClean="0"/>
              <a:t>overlooked.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i="1" dirty="0" smtClean="0"/>
              <a:t>We can do better!</a:t>
            </a:r>
            <a:endParaRPr lang="en-US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270185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34" y="2826612"/>
            <a:ext cx="4526280" cy="3017520"/>
          </a:xfrm>
          <a:prstGeom prst="rect">
            <a:avLst/>
          </a:prstGeom>
          <a:ln>
            <a:solidFill>
              <a:schemeClr val="tx1">
                <a:alpha val="4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9243" y="396487"/>
            <a:ext cx="746125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Investing in quality afterschool programs promises a great return on investment:</a:t>
            </a:r>
          </a:p>
          <a:p>
            <a:endParaRPr lang="en-US" sz="44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improved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economy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better education </a:t>
            </a:r>
            <a:endParaRPr lang="en-US" sz="2800" dirty="0" smtClean="0"/>
          </a:p>
          <a:p>
            <a:r>
              <a:rPr lang="en-US" sz="2800" dirty="0" smtClean="0"/>
              <a:t>	for our </a:t>
            </a:r>
            <a:r>
              <a:rPr lang="en-US" sz="2800" dirty="0"/>
              <a:t>children</a:t>
            </a:r>
            <a:r>
              <a:rPr lang="en-US" sz="2800" dirty="0" smtClean="0"/>
              <a:t>—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and </a:t>
            </a:r>
            <a:r>
              <a:rPr lang="en-US" sz="2800" dirty="0"/>
              <a:t>our </a:t>
            </a:r>
            <a:r>
              <a:rPr lang="en-US" sz="2800" dirty="0" smtClean="0"/>
              <a:t>future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workforce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343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L logo - color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434975"/>
            <a:ext cx="4066032" cy="3075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125" y="4286250"/>
            <a:ext cx="8255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Pennsylvania teens need quality afterschool programs. </a:t>
            </a:r>
            <a:endParaRPr lang="en-US" sz="2800" dirty="0" smtClean="0"/>
          </a:p>
          <a:p>
            <a:endParaRPr lang="en-US" sz="3200" dirty="0"/>
          </a:p>
          <a:p>
            <a:r>
              <a:rPr lang="en-US" sz="2800" dirty="0" smtClean="0"/>
              <a:t>The </a:t>
            </a:r>
            <a:r>
              <a:rPr lang="en-US" sz="2800" dirty="0"/>
              <a:t>humanities </a:t>
            </a:r>
            <a:r>
              <a:rPr lang="en-US" sz="2800" dirty="0" smtClean="0"/>
              <a:t>help </a:t>
            </a:r>
            <a:r>
              <a:rPr lang="en-US" sz="2800" dirty="0"/>
              <a:t>teens build critical-thinking and problem-solving skills. </a:t>
            </a:r>
          </a:p>
        </p:txBody>
      </p:sp>
    </p:spTree>
    <p:extLst>
      <p:ext uri="{BB962C8B-B14F-4D97-AF65-F5344CB8AC3E}">
        <p14:creationId xmlns="" xmlns:p14="http://schemas.microsoft.com/office/powerpoint/2010/main" val="85682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Free Library of Philadelphia—</a:t>
            </a:r>
            <a:br>
              <a:rPr lang="en-US" sz="3600" b="1" dirty="0" smtClean="0"/>
            </a:br>
            <a:r>
              <a:rPr lang="en-US" sz="3600" b="1" dirty="0" smtClean="0"/>
              <a:t>Philadelphia City Institute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04" y="1699328"/>
            <a:ext cx="3108960" cy="466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03" y="1699328"/>
            <a:ext cx="3108960" cy="4663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514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372</Words>
  <Application>Microsoft Office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Free Library of Philadelphia— Philadelphia City Institute</vt:lpstr>
      <vt:lpstr>Carnegie Library of Pittsburgh—Hazelwood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Ellen Burd</dc:creator>
  <cp:lastModifiedBy>SDCS</cp:lastModifiedBy>
  <cp:revision>22</cp:revision>
  <dcterms:created xsi:type="dcterms:W3CDTF">2015-09-29T01:58:42Z</dcterms:created>
  <dcterms:modified xsi:type="dcterms:W3CDTF">2015-10-01T15:30:10Z</dcterms:modified>
</cp:coreProperties>
</file>